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61" r:id="rId3"/>
    <p:sldId id="262" r:id="rId4"/>
    <p:sldId id="272" r:id="rId5"/>
    <p:sldId id="273" r:id="rId6"/>
    <p:sldId id="284" r:id="rId7"/>
    <p:sldId id="289" r:id="rId8"/>
    <p:sldId id="287" r:id="rId9"/>
    <p:sldId id="290" r:id="rId10"/>
    <p:sldId id="286" r:id="rId11"/>
    <p:sldId id="291" r:id="rId12"/>
    <p:sldId id="285" r:id="rId13"/>
    <p:sldId id="292" r:id="rId14"/>
    <p:sldId id="293" r:id="rId15"/>
    <p:sldId id="296" r:id="rId16"/>
    <p:sldId id="295" r:id="rId17"/>
    <p:sldId id="297" r:id="rId18"/>
  </p:sldIdLst>
  <p:sldSz cx="9144000" cy="5143500" type="screen16x9"/>
  <p:notesSz cx="6858000" cy="9144000"/>
  <p:embeddedFontLst>
    <p:embeddedFont>
      <p:font typeface="Dosis Light" panose="02010803020202060003" pitchFamily="2" charset="77"/>
      <p:regular r:id="rId20"/>
      <p:bold r:id="rId21"/>
    </p:embeddedFont>
    <p:embeddedFont>
      <p:font typeface="Titillium Web Light" pitchFamily="2" charset="77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BFB7"/>
    <a:srgbClr val="003B55"/>
    <a:srgbClr val="0B87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566604-925E-428C-BE86-0AF0562ED94D}">
  <a:tblStyle styleId="{1D566604-925E-428C-BE86-0AF0562ED9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03"/>
    <p:restoredTop sz="94655"/>
  </p:normalViewPr>
  <p:slideViewPr>
    <p:cSldViewPr snapToGrid="0" snapToObjects="1">
      <p:cViewPr varScale="1">
        <p:scale>
          <a:sx n="125" d="100"/>
          <a:sy n="125" d="100"/>
        </p:scale>
        <p:origin x="10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tiff>
</file>

<file path=ppt/media/image2.png>
</file>

<file path=ppt/media/image3.sv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0756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4129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2995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4462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62826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2441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24940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Google Shape;387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Google Shape;387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8945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8" name="Google Shape;38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Google Shape;387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Google Shape;387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3" name="Google Shape;397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4" name="Google Shape;397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4" name="Google Shape;398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5" name="Google Shape;398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4705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5610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00540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34239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1566" name="Google Shape;1566;p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567" name="Google Shape;1567;p5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5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625" name="Google Shape;1625;p5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Google Shape;1687;p5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688" name="Google Shape;1688;p5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1790" name="Google Shape;1790;p5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grpSp>
        <p:nvGrpSpPr>
          <p:cNvPr id="2125" name="Google Shape;2125;p7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126" name="Google Shape;2126;p7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7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3" name="Google Shape;2183;p7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184" name="Google Shape;2184;p7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7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Google Shape;2246;p7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247" name="Google Shape;2247;p7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7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7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7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7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8" name="Google Shape;2348;p7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349" name="Google Shape;2349;p7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7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7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7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7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7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7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7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7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7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7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7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7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7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7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7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7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7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7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7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7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7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7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7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7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7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7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7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7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7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7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7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7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7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7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7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7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7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7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7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7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7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7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7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7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7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7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7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9" name="Google Shape;2399;p7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2402" name="Google Shape;2402;p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3" name="Google Shape;2403;p8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0" name="Google Shape;2460;p8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1" name="Google Shape;2461;p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3" name="Google Shape;2523;p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4" name="Google Shape;2524;p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" name="Google Shape;2625;p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6" name="Google Shape;2626;p8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8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6" name="Google Shape;2676;p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Google Shape;3231;p1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Google Shape;3232;p11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Google Shape;3289;p11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Google Shape;3290;p11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11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Google Shape;3353;p11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1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1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1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1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1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1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1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1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1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1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1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1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1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Google Shape;3454;p11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Google Shape;3455;p11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1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1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1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1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1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1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1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1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1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1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1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1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1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1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1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1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1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1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1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1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1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1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1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1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1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1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1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1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1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1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1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1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1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1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1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1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1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1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1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1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1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1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1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1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5" name="Google Shape;3505;p1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80BFB7"/>
                </a:solidFill>
              </a:defRPr>
            </a:lvl1pPr>
            <a:lvl2pPr lvl="1">
              <a:buNone/>
              <a:defRPr>
                <a:solidFill>
                  <a:srgbClr val="80BFB7"/>
                </a:solidFill>
              </a:defRPr>
            </a:lvl2pPr>
            <a:lvl3pPr lvl="2">
              <a:buNone/>
              <a:defRPr>
                <a:solidFill>
                  <a:srgbClr val="80BFB7"/>
                </a:solidFill>
              </a:defRPr>
            </a:lvl3pPr>
            <a:lvl4pPr lvl="3">
              <a:buNone/>
              <a:defRPr>
                <a:solidFill>
                  <a:srgbClr val="80BFB7"/>
                </a:solidFill>
              </a:defRPr>
            </a:lvl4pPr>
            <a:lvl5pPr lvl="4">
              <a:buNone/>
              <a:defRPr>
                <a:solidFill>
                  <a:srgbClr val="80BFB7"/>
                </a:solidFill>
              </a:defRPr>
            </a:lvl5pPr>
            <a:lvl6pPr lvl="5">
              <a:buNone/>
              <a:defRPr>
                <a:solidFill>
                  <a:srgbClr val="80BFB7"/>
                </a:solidFill>
              </a:defRPr>
            </a:lvl6pPr>
            <a:lvl7pPr lvl="6">
              <a:buNone/>
              <a:defRPr>
                <a:solidFill>
                  <a:srgbClr val="80BFB7"/>
                </a:solidFill>
              </a:defRPr>
            </a:lvl7pPr>
            <a:lvl8pPr lvl="7">
              <a:buNone/>
              <a:defRPr>
                <a:solidFill>
                  <a:srgbClr val="80BFB7"/>
                </a:solidFill>
              </a:defRPr>
            </a:lvl8pPr>
            <a:lvl9pPr lvl="8">
              <a:buNone/>
              <a:defRPr>
                <a:solidFill>
                  <a:srgbClr val="80BFB7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for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tiff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tiff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762000" y="430306"/>
            <a:ext cx="5396700" cy="40520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ANTICIPATING YOUR OPPONENT’S NEXT MOVE</a:t>
            </a:r>
            <a:br>
              <a:rPr lang="en" sz="3600" dirty="0"/>
            </a:br>
            <a:r>
              <a:rPr lang="en" sz="1600" dirty="0">
                <a:solidFill>
                  <a:srgbClr val="003B55"/>
                </a:solidFill>
              </a:rPr>
              <a:t>.</a:t>
            </a:r>
            <a:br>
              <a:rPr lang="en" sz="4000" dirty="0"/>
            </a:br>
            <a:r>
              <a:rPr lang="en" sz="2500" dirty="0"/>
              <a:t>PREDICTING PASS VS. RUN IN THE NFL</a:t>
            </a:r>
            <a:br>
              <a:rPr lang="en" sz="2500" dirty="0"/>
            </a:br>
            <a:br>
              <a:rPr lang="en" sz="2500" dirty="0"/>
            </a:br>
            <a:br>
              <a:rPr lang="en" sz="2500" dirty="0"/>
            </a:br>
            <a:br>
              <a:rPr lang="en" sz="2500" dirty="0"/>
            </a:br>
            <a:r>
              <a:rPr lang="en" sz="1800" dirty="0"/>
              <a:t>COLLEEN KENNEY</a:t>
            </a:r>
            <a:br>
              <a:rPr lang="en" sz="1800" dirty="0"/>
            </a:br>
            <a:r>
              <a:rPr lang="en" sz="1800" dirty="0"/>
              <a:t>GENERAL ASSEMBLY 2019</a:t>
            </a:r>
            <a:endParaRPr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58810F-CC91-6240-8208-28C96057A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101788"/>
            <a:ext cx="829057" cy="109145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MODELING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4" name="Google Shape;3871;p18">
            <a:extLst>
              <a:ext uri="{FF2B5EF4-FFF2-40B4-BE49-F238E27FC236}">
                <a16:creationId xmlns:a16="http://schemas.microsoft.com/office/drawing/2014/main" id="{032CC8F4-A5A2-7C43-AFDB-BCCFF808A1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670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Defined function to test 6 different classification models</a:t>
            </a:r>
          </a:p>
          <a:p>
            <a:pPr marL="127000" indent="0">
              <a:spcBef>
                <a:spcPts val="0"/>
              </a:spcBef>
              <a:buNone/>
            </a:pPr>
            <a:endParaRPr lang="en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Choose best model and optimize model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Interpret Results</a:t>
            </a:r>
          </a:p>
        </p:txBody>
      </p:sp>
    </p:spTree>
    <p:extLst>
      <p:ext uri="{BB962C8B-B14F-4D97-AF65-F5344CB8AC3E}">
        <p14:creationId xmlns:p14="http://schemas.microsoft.com/office/powerpoint/2010/main" val="761963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ACCURACY RATES – 57.8% Baseline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8" name="Google Shape;3871;p18">
            <a:extLst>
              <a:ext uri="{FF2B5EF4-FFF2-40B4-BE49-F238E27FC236}">
                <a16:creationId xmlns:a16="http://schemas.microsoft.com/office/drawing/2014/main" id="{60FA5D3C-2EFA-1245-94F2-6258AC484F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8300" y="4199615"/>
            <a:ext cx="684836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Optimizing hyperparameters for </a:t>
            </a:r>
            <a:r>
              <a:rPr lang="en-US" sz="2000" dirty="0" err="1"/>
              <a:t>XGBoost</a:t>
            </a:r>
            <a:r>
              <a:rPr lang="en-US" sz="2000" dirty="0"/>
              <a:t> increased accuracy to 70.6%</a:t>
            </a:r>
          </a:p>
        </p:txBody>
      </p:sp>
      <p:graphicFrame>
        <p:nvGraphicFramePr>
          <p:cNvPr id="6" name="Google Shape;3938;p25">
            <a:extLst>
              <a:ext uri="{FF2B5EF4-FFF2-40B4-BE49-F238E27FC236}">
                <a16:creationId xmlns:a16="http://schemas.microsoft.com/office/drawing/2014/main" id="{BB4B5419-5B04-2243-8805-C0E257A394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6033949"/>
              </p:ext>
            </p:extLst>
          </p:nvPr>
        </p:nvGraphicFramePr>
        <p:xfrm>
          <a:off x="841600" y="1596775"/>
          <a:ext cx="6205243" cy="2560318"/>
        </p:xfrm>
        <a:graphic>
          <a:graphicData uri="http://schemas.openxmlformats.org/drawingml/2006/table">
            <a:tbl>
              <a:tblPr>
                <a:noFill/>
                <a:tableStyleId>{1D566604-925E-428C-BE86-0AF0562ED94D}</a:tableStyleId>
              </a:tblPr>
              <a:tblGrid>
                <a:gridCol w="23101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71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79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667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rgbClr val="FFFFFF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Model</a:t>
                      </a:r>
                      <a:endParaRPr sz="1600" dirty="0">
                        <a:solidFill>
                          <a:srgbClr val="FFFFFF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rgbClr val="FFFFFF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Test Accuracy Score</a:t>
                      </a:r>
                      <a:endParaRPr sz="1600" dirty="0">
                        <a:solidFill>
                          <a:srgbClr val="FFFFFF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rgbClr val="FFFFFF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Train Accuracy Score</a:t>
                      </a:r>
                      <a:endParaRPr sz="1600" dirty="0">
                        <a:solidFill>
                          <a:srgbClr val="FFFFFF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677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 err="1">
                          <a:solidFill>
                            <a:srgbClr val="0B87A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XGBoost</a:t>
                      </a:r>
                      <a:endParaRPr sz="1600" b="1" dirty="0">
                        <a:solidFill>
                          <a:srgbClr val="0B87A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>
                          <a:effectLst/>
                        </a:rPr>
                        <a:t>69.65%</a:t>
                      </a:r>
                    </a:p>
                  </a:txBody>
                  <a:tcPr marL="78088" marR="78088" marT="39045" marB="3904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dirty="0">
                          <a:effectLst/>
                        </a:rPr>
                        <a:t>70.15%</a:t>
                      </a:r>
                    </a:p>
                  </a:txBody>
                  <a:tcPr marL="78088" marR="78088" marT="39045" marB="3904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677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0B87A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Neural Network</a:t>
                      </a:r>
                      <a:endParaRPr sz="1400" dirty="0">
                        <a:solidFill>
                          <a:srgbClr val="0B87A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69.43%</a:t>
                      </a:r>
                    </a:p>
                  </a:txBody>
                  <a:tcPr marL="55723" marR="55723" marT="27861" marB="27861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71.26%</a:t>
                      </a:r>
                    </a:p>
                  </a:txBody>
                  <a:tcPr marL="55723" marR="55723" marT="27861" marB="27861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473501"/>
                  </a:ext>
                </a:extLst>
              </a:tr>
              <a:tr h="366677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0B87A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Random Forest</a:t>
                      </a: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67.63%</a:t>
                      </a:r>
                    </a:p>
                  </a:txBody>
                  <a:tcPr marL="55723" marR="55723" marT="27861" marB="27861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98.42%</a:t>
                      </a:r>
                    </a:p>
                  </a:txBody>
                  <a:tcPr marL="55723" marR="55723" marT="27861" marB="27861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259738"/>
                  </a:ext>
                </a:extLst>
              </a:tr>
              <a:tr h="366677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0B87A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Extra Trees</a:t>
                      </a:r>
                      <a:endParaRPr sz="1400" dirty="0">
                        <a:solidFill>
                          <a:srgbClr val="0B87A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66.92%</a:t>
                      </a:r>
                    </a:p>
                  </a:txBody>
                  <a:tcPr marL="55723" marR="55723" marT="27861" marB="27861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99.99%</a:t>
                      </a:r>
                    </a:p>
                  </a:txBody>
                  <a:tcPr marL="55723" marR="55723" marT="27861" marB="27861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3919954"/>
                  </a:ext>
                </a:extLst>
              </a:tr>
              <a:tr h="366677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0B87A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Logistic Regression</a:t>
                      </a:r>
                      <a:endParaRPr sz="1400" dirty="0">
                        <a:solidFill>
                          <a:srgbClr val="0B87A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65.94%</a:t>
                      </a:r>
                    </a:p>
                  </a:txBody>
                  <a:tcPr marL="55723" marR="55723" marT="27861" marB="27861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66.40%</a:t>
                      </a:r>
                    </a:p>
                  </a:txBody>
                  <a:tcPr marL="55723" marR="55723" marT="27861" marB="27861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256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0B87A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Gaussian Naïve Bayes</a:t>
                      </a:r>
                      <a:endParaRPr sz="1400" dirty="0">
                        <a:solidFill>
                          <a:srgbClr val="0B87A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62.54%</a:t>
                      </a:r>
                    </a:p>
                  </a:txBody>
                  <a:tcPr marL="55723" marR="55723" marT="27861" marB="27861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dirty="0">
                          <a:effectLst/>
                        </a:rPr>
                        <a:t>62.54%</a:t>
                      </a:r>
                    </a:p>
                  </a:txBody>
                  <a:tcPr marL="55723" marR="55723" marT="27861" marB="27861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1563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 IMPORTANCES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544966C-4565-7944-AE09-D2AF3640F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304" y="1568077"/>
            <a:ext cx="6679096" cy="349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580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CONFUSION MATRIX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4" name="Google Shape;3871;p18">
            <a:extLst>
              <a:ext uri="{FF2B5EF4-FFF2-40B4-BE49-F238E27FC236}">
                <a16:creationId xmlns:a16="http://schemas.microsoft.com/office/drawing/2014/main" id="{032CC8F4-A5A2-7C43-AFDB-BCCFF808A1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40231" y="3127586"/>
            <a:ext cx="6761100" cy="15926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Specificity (Ability to correctly predict negative): 73%</a:t>
            </a:r>
          </a:p>
          <a:p>
            <a:pPr marL="127000" indent="0">
              <a:spcBef>
                <a:spcPts val="0"/>
              </a:spcBef>
              <a:buNone/>
            </a:pPr>
            <a:endParaRPr lang="en-US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Sensitivity (Ability to correctly predict positive): 68%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Better able to predict pass (negative) than run (positive)</a:t>
            </a:r>
            <a:endParaRPr lang="en" dirty="0"/>
          </a:p>
        </p:txBody>
      </p:sp>
      <p:graphicFrame>
        <p:nvGraphicFramePr>
          <p:cNvPr id="5" name="Google Shape;3938;p25">
            <a:extLst>
              <a:ext uri="{FF2B5EF4-FFF2-40B4-BE49-F238E27FC236}">
                <a16:creationId xmlns:a16="http://schemas.microsoft.com/office/drawing/2014/main" id="{AF41B948-AA6D-2242-8480-FA25011E18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8085096"/>
              </p:ext>
            </p:extLst>
          </p:nvPr>
        </p:nvGraphicFramePr>
        <p:xfrm>
          <a:off x="2061773" y="1623167"/>
          <a:ext cx="4074153" cy="1297526"/>
        </p:xfrm>
        <a:graphic>
          <a:graphicData uri="http://schemas.openxmlformats.org/drawingml/2006/table">
            <a:tbl>
              <a:tblPr>
                <a:noFill/>
                <a:tableStyleId>{1D566604-925E-428C-BE86-0AF0562ED94D}</a:tableStyleId>
              </a:tblPr>
              <a:tblGrid>
                <a:gridCol w="12654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72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61435">
                  <a:extLst>
                    <a:ext uri="{9D8B030D-6E8A-4147-A177-3AD203B41FA5}">
                      <a16:colId xmlns:a16="http://schemas.microsoft.com/office/drawing/2014/main" val="2108474392"/>
                    </a:ext>
                  </a:extLst>
                </a:gridCol>
              </a:tblGrid>
              <a:tr h="35129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FFFFFF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rgbClr val="FFFFFF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Pred</a:t>
                      </a:r>
                      <a:r>
                        <a:rPr lang="en-US" sz="1600" dirty="0">
                          <a:solidFill>
                            <a:srgbClr val="FFFFFF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 Pass</a:t>
                      </a:r>
                      <a:endParaRPr sz="1600" dirty="0">
                        <a:solidFill>
                          <a:srgbClr val="FFFFFF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rgbClr val="FFFFFF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Pred</a:t>
                      </a:r>
                      <a:r>
                        <a:rPr lang="en-US" sz="1600" dirty="0">
                          <a:solidFill>
                            <a:srgbClr val="FFFFFF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 Run</a:t>
                      </a:r>
                      <a:endParaRPr sz="1600" dirty="0">
                        <a:solidFill>
                          <a:srgbClr val="FFFFFF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281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0" dirty="0">
                          <a:solidFill>
                            <a:schemeClr val="bg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True Pass</a:t>
                      </a:r>
                      <a:endParaRPr sz="1600" b="1" dirty="0">
                        <a:solidFill>
                          <a:schemeClr val="bg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33760</a:t>
                      </a:r>
                    </a:p>
                  </a:txBody>
                  <a:tcPr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12630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8281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True Run</a:t>
                      </a:r>
                      <a:endParaRPr sz="1600" dirty="0">
                        <a:solidFill>
                          <a:schemeClr val="bg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78076" marR="78076" marT="58562" marB="58562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10923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22860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4735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9774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SITUATIONAL ACCURACY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4" name="Google Shape;3871;p18">
            <a:extLst>
              <a:ext uri="{FF2B5EF4-FFF2-40B4-BE49-F238E27FC236}">
                <a16:creationId xmlns:a16="http://schemas.microsoft.com/office/drawing/2014/main" id="{032CC8F4-A5A2-7C43-AFDB-BCCFF808A1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40231" y="1679714"/>
            <a:ext cx="6761100" cy="3040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Some plays are easy to predict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Ex. 3</a:t>
            </a:r>
            <a:r>
              <a:rPr lang="en-US" baseline="30000" dirty="0"/>
              <a:t>rd</a:t>
            </a:r>
            <a:r>
              <a:rPr lang="en-US" dirty="0"/>
              <a:t> and Long is most likely going to be a pass play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How does the model perform in situations that are less obvious?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&amp; Long is the biggest toss up with baseline accuracy of 51%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Model achieved 65% accuracy</a:t>
            </a:r>
          </a:p>
          <a:p>
            <a:pPr marL="1041400" lvl="2" indent="0">
              <a:buNone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&amp; Short is another toss up with baseline accuracy of 55%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Model achieved 75% accuracy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Largest marginal increase in accuracy from baseline</a:t>
            </a:r>
          </a:p>
        </p:txBody>
      </p:sp>
    </p:spTree>
    <p:extLst>
      <p:ext uri="{BB962C8B-B14F-4D97-AF65-F5344CB8AC3E}">
        <p14:creationId xmlns:p14="http://schemas.microsoft.com/office/powerpoint/2010/main" val="1704328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FLASK APP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4" name="Google Shape;3871;p18">
            <a:extLst>
              <a:ext uri="{FF2B5EF4-FFF2-40B4-BE49-F238E27FC236}">
                <a16:creationId xmlns:a16="http://schemas.microsoft.com/office/drawing/2014/main" id="{032CC8F4-A5A2-7C43-AFDB-BCCFF808A1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40231" y="1679714"/>
            <a:ext cx="6761100" cy="3040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http://127.0.0.1:5000/form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580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CONCLUSIONS &amp; NEXT STEPS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4" name="Google Shape;3871;p18">
            <a:extLst>
              <a:ext uri="{FF2B5EF4-FFF2-40B4-BE49-F238E27FC236}">
                <a16:creationId xmlns:a16="http://schemas.microsoft.com/office/drawing/2014/main" id="{032CC8F4-A5A2-7C43-AFDB-BCCFF808A1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40231" y="1596776"/>
            <a:ext cx="6761100" cy="31234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70.6% Accuracy which is well above the baseline of 57.8% but there is definitely room for improvement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Down, time, yards to go, and the score are all important factors in predicting play type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Next Steps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Gather more plays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Gather other features (who is on the field, a teams tendencies over a season, etc.)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Meet with football coaches to understand their thought process in approaching plays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357900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Google Shape;3877;p19"/>
          <p:cNvSpPr txBox="1">
            <a:spLocks noGrp="1"/>
          </p:cNvSpPr>
          <p:nvPr>
            <p:ph type="ctrTitle" idx="4294967295"/>
          </p:nvPr>
        </p:nvSpPr>
        <p:spPr>
          <a:xfrm>
            <a:off x="685799" y="2650150"/>
            <a:ext cx="5933661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solidFill>
                  <a:srgbClr val="D3EBD5"/>
                </a:solidFill>
              </a:rPr>
              <a:t>ANY QUESTIONS?</a:t>
            </a:r>
          </a:p>
        </p:txBody>
      </p:sp>
      <p:sp>
        <p:nvSpPr>
          <p:cNvPr id="3878" name="Google Shape;3878;p19"/>
          <p:cNvSpPr txBox="1">
            <a:spLocks noGrp="1"/>
          </p:cNvSpPr>
          <p:nvPr>
            <p:ph type="subTitle" idx="4294967295"/>
          </p:nvPr>
        </p:nvSpPr>
        <p:spPr>
          <a:xfrm>
            <a:off x="685800" y="3487750"/>
            <a:ext cx="5495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80BFB7"/>
                </a:solidFill>
              </a:rPr>
              <a:t>Thank you!</a:t>
            </a:r>
            <a:endParaRPr dirty="0">
              <a:solidFill>
                <a:srgbClr val="80BFB7"/>
              </a:solidFill>
            </a:endParaRPr>
          </a:p>
        </p:txBody>
      </p:sp>
      <p:sp>
        <p:nvSpPr>
          <p:cNvPr id="3892" name="Google Shape;3892;p1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4" name="Graphic 3" descr="Football">
            <a:extLst>
              <a:ext uri="{FF2B5EF4-FFF2-40B4-BE49-F238E27FC236}">
                <a16:creationId xmlns:a16="http://schemas.microsoft.com/office/drawing/2014/main" id="{FFDFDA6C-8635-C74D-B799-CAD8543866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60825" y="615223"/>
            <a:ext cx="1143001" cy="1143001"/>
          </a:xfrm>
          <a:prstGeom prst="rect">
            <a:avLst/>
          </a:prstGeom>
          <a:scene3d>
            <a:camera prst="orthographicFront">
              <a:rot lat="0" lon="0" rev="8100000"/>
            </a:camera>
            <a:lightRig rig="threePt" dir="t"/>
          </a:scene3d>
        </p:spPr>
      </p:pic>
      <p:grpSp>
        <p:nvGrpSpPr>
          <p:cNvPr id="9" name="Google Shape;4252;p39">
            <a:extLst>
              <a:ext uri="{FF2B5EF4-FFF2-40B4-BE49-F238E27FC236}">
                <a16:creationId xmlns:a16="http://schemas.microsoft.com/office/drawing/2014/main" id="{1E12FD38-3FED-D044-88A9-26DD510C0298}"/>
              </a:ext>
            </a:extLst>
          </p:cNvPr>
          <p:cNvGrpSpPr/>
          <p:nvPr/>
        </p:nvGrpSpPr>
        <p:grpSpPr>
          <a:xfrm>
            <a:off x="862498" y="1581910"/>
            <a:ext cx="946424" cy="989840"/>
            <a:chOff x="5300400" y="3670175"/>
            <a:chExt cx="421300" cy="399325"/>
          </a:xfrm>
        </p:grpSpPr>
        <p:sp>
          <p:nvSpPr>
            <p:cNvPr id="10" name="Google Shape;4253;p39">
              <a:extLst>
                <a:ext uri="{FF2B5EF4-FFF2-40B4-BE49-F238E27FC236}">
                  <a16:creationId xmlns:a16="http://schemas.microsoft.com/office/drawing/2014/main" id="{70B0100D-BC27-CD41-939B-9D11D0AC4FB5}"/>
                </a:ext>
              </a:extLst>
            </p:cNvPr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254;p39">
              <a:extLst>
                <a:ext uri="{FF2B5EF4-FFF2-40B4-BE49-F238E27FC236}">
                  <a16:creationId xmlns:a16="http://schemas.microsoft.com/office/drawing/2014/main" id="{24EC4AB9-D5E2-614D-8CEC-9B28BEFA2088}"/>
                </a:ext>
              </a:extLst>
            </p:cNvPr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255;p39">
              <a:extLst>
                <a:ext uri="{FF2B5EF4-FFF2-40B4-BE49-F238E27FC236}">
                  <a16:creationId xmlns:a16="http://schemas.microsoft.com/office/drawing/2014/main" id="{F0250F8D-3879-9848-B8F2-45670D3A849E}"/>
                </a:ext>
              </a:extLst>
            </p:cNvPr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256;p39">
              <a:extLst>
                <a:ext uri="{FF2B5EF4-FFF2-40B4-BE49-F238E27FC236}">
                  <a16:creationId xmlns:a16="http://schemas.microsoft.com/office/drawing/2014/main" id="{1A106598-7E46-D449-83E4-A0833BB629A9}"/>
                </a:ext>
              </a:extLst>
            </p:cNvPr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257;p39">
              <a:extLst>
                <a:ext uri="{FF2B5EF4-FFF2-40B4-BE49-F238E27FC236}">
                  <a16:creationId xmlns:a16="http://schemas.microsoft.com/office/drawing/2014/main" id="{9687E6B2-895C-9D4D-8338-575913CCE224}"/>
                </a:ext>
              </a:extLst>
            </p:cNvPr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B24CD365-3CAF-684E-8C56-4D63A72CF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3067" y="1247229"/>
            <a:ext cx="829057" cy="109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225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" name="Google Shape;3870;p1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BACKGROUND</a:t>
            </a:r>
            <a:endParaRPr dirty="0"/>
          </a:p>
        </p:txBody>
      </p:sp>
      <p:sp>
        <p:nvSpPr>
          <p:cNvPr id="3871" name="Google Shape;3871;p18"/>
          <p:cNvSpPr txBox="1">
            <a:spLocks noGrp="1"/>
          </p:cNvSpPr>
          <p:nvPr>
            <p:ph type="body" idx="1"/>
          </p:nvPr>
        </p:nvSpPr>
        <p:spPr>
          <a:xfrm>
            <a:off x="718299" y="1733550"/>
            <a:ext cx="6614829" cy="2670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/>
              <a:t>NFL has two main play types: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" dirty="0"/>
              <a:t>Pass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" dirty="0"/>
              <a:t>Run</a:t>
            </a:r>
          </a:p>
          <a:p>
            <a:pPr marL="76200" indent="0">
              <a:spcBef>
                <a:spcPts val="0"/>
              </a:spcBef>
              <a:buNone/>
            </a:pPr>
            <a:endParaRPr lang="en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NFL coaches spend almost half their day watching film</a:t>
            </a:r>
            <a:endParaRPr lang="en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872" name="Google Shape;3872;p1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Google Shape;3877;p19"/>
          <p:cNvSpPr txBox="1">
            <a:spLocks noGrp="1"/>
          </p:cNvSpPr>
          <p:nvPr>
            <p:ph type="ctrTitle" idx="4294967295"/>
          </p:nvPr>
        </p:nvSpPr>
        <p:spPr>
          <a:xfrm>
            <a:off x="685799" y="2650150"/>
            <a:ext cx="5933661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>
                <a:solidFill>
                  <a:srgbClr val="D3EBD5"/>
                </a:solidFill>
              </a:rPr>
              <a:t>PROBLEM STATEMENT</a:t>
            </a:r>
          </a:p>
        </p:txBody>
      </p:sp>
      <p:sp>
        <p:nvSpPr>
          <p:cNvPr id="3878" name="Google Shape;3878;p19"/>
          <p:cNvSpPr txBox="1">
            <a:spLocks noGrp="1"/>
          </p:cNvSpPr>
          <p:nvPr>
            <p:ph type="subTitle" idx="4294967295"/>
          </p:nvPr>
        </p:nvSpPr>
        <p:spPr>
          <a:xfrm>
            <a:off x="685800" y="3487750"/>
            <a:ext cx="5495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80BFB7"/>
                </a:solidFill>
              </a:rPr>
              <a:t>Can we use machine learning to predict whether or not a team will run or pass?</a:t>
            </a:r>
            <a:endParaRPr dirty="0">
              <a:solidFill>
                <a:srgbClr val="80BFB7"/>
              </a:solidFill>
            </a:endParaRPr>
          </a:p>
        </p:txBody>
      </p:sp>
      <p:sp>
        <p:nvSpPr>
          <p:cNvPr id="3892" name="Google Shape;3892;p1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4" name="Graphic 3" descr="Football">
            <a:extLst>
              <a:ext uri="{FF2B5EF4-FFF2-40B4-BE49-F238E27FC236}">
                <a16:creationId xmlns:a16="http://schemas.microsoft.com/office/drawing/2014/main" id="{FFDFDA6C-8635-C74D-B799-CAD8543866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60825" y="615223"/>
            <a:ext cx="1143001" cy="1143001"/>
          </a:xfrm>
          <a:prstGeom prst="rect">
            <a:avLst/>
          </a:prstGeom>
          <a:scene3d>
            <a:camera prst="orthographicFront">
              <a:rot lat="0" lon="0" rev="8100000"/>
            </a:camera>
            <a:lightRig rig="threePt" dir="t"/>
          </a:scene3d>
        </p:spPr>
      </p:pic>
      <p:grpSp>
        <p:nvGrpSpPr>
          <p:cNvPr id="9" name="Google Shape;4252;p39">
            <a:extLst>
              <a:ext uri="{FF2B5EF4-FFF2-40B4-BE49-F238E27FC236}">
                <a16:creationId xmlns:a16="http://schemas.microsoft.com/office/drawing/2014/main" id="{1E12FD38-3FED-D044-88A9-26DD510C0298}"/>
              </a:ext>
            </a:extLst>
          </p:cNvPr>
          <p:cNvGrpSpPr/>
          <p:nvPr/>
        </p:nvGrpSpPr>
        <p:grpSpPr>
          <a:xfrm>
            <a:off x="862498" y="1581910"/>
            <a:ext cx="946424" cy="989840"/>
            <a:chOff x="5300400" y="3670175"/>
            <a:chExt cx="421300" cy="399325"/>
          </a:xfrm>
        </p:grpSpPr>
        <p:sp>
          <p:nvSpPr>
            <p:cNvPr id="10" name="Google Shape;4253;p39">
              <a:extLst>
                <a:ext uri="{FF2B5EF4-FFF2-40B4-BE49-F238E27FC236}">
                  <a16:creationId xmlns:a16="http://schemas.microsoft.com/office/drawing/2014/main" id="{70B0100D-BC27-CD41-939B-9D11D0AC4FB5}"/>
                </a:ext>
              </a:extLst>
            </p:cNvPr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254;p39">
              <a:extLst>
                <a:ext uri="{FF2B5EF4-FFF2-40B4-BE49-F238E27FC236}">
                  <a16:creationId xmlns:a16="http://schemas.microsoft.com/office/drawing/2014/main" id="{24EC4AB9-D5E2-614D-8CEC-9B28BEFA2088}"/>
                </a:ext>
              </a:extLst>
            </p:cNvPr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255;p39">
              <a:extLst>
                <a:ext uri="{FF2B5EF4-FFF2-40B4-BE49-F238E27FC236}">
                  <a16:creationId xmlns:a16="http://schemas.microsoft.com/office/drawing/2014/main" id="{F0250F8D-3879-9848-B8F2-45670D3A849E}"/>
                </a:ext>
              </a:extLst>
            </p:cNvPr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256;p39">
              <a:extLst>
                <a:ext uri="{FF2B5EF4-FFF2-40B4-BE49-F238E27FC236}">
                  <a16:creationId xmlns:a16="http://schemas.microsoft.com/office/drawing/2014/main" id="{1A106598-7E46-D449-83E4-A0833BB629A9}"/>
                </a:ext>
              </a:extLst>
            </p:cNvPr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257;p39">
              <a:extLst>
                <a:ext uri="{FF2B5EF4-FFF2-40B4-BE49-F238E27FC236}">
                  <a16:creationId xmlns:a16="http://schemas.microsoft.com/office/drawing/2014/main" id="{9687E6B2-895C-9D4D-8338-575913CCE224}"/>
                </a:ext>
              </a:extLst>
            </p:cNvPr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003B55"/>
            </a:solidFill>
            <a:ln>
              <a:solidFill>
                <a:srgbClr val="80BFB7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B24CD365-3CAF-684E-8C56-4D63A72CF8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3067" y="1247229"/>
            <a:ext cx="829057" cy="109145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29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APPROACH</a:t>
            </a:r>
            <a:endParaRPr dirty="0"/>
          </a:p>
        </p:txBody>
      </p:sp>
      <p:sp>
        <p:nvSpPr>
          <p:cNvPr id="3977" name="Google Shape;3977;p29"/>
          <p:cNvSpPr/>
          <p:nvPr/>
        </p:nvSpPr>
        <p:spPr>
          <a:xfrm>
            <a:off x="863800" y="2266950"/>
            <a:ext cx="1562700" cy="1538700"/>
          </a:xfrm>
          <a:prstGeom prst="rect">
            <a:avLst/>
          </a:prstGeom>
          <a:noFill/>
          <a:ln w="76200" cap="flat" cmpd="sng">
            <a:solidFill>
              <a:srgbClr val="D3EBD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Data Collection</a:t>
            </a:r>
          </a:p>
        </p:txBody>
      </p:sp>
      <p:sp>
        <p:nvSpPr>
          <p:cNvPr id="3978" name="Google Shape;3978;p29"/>
          <p:cNvSpPr/>
          <p:nvPr/>
        </p:nvSpPr>
        <p:spPr>
          <a:xfrm>
            <a:off x="5350300" y="2266952"/>
            <a:ext cx="1562700" cy="1538700"/>
          </a:xfrm>
          <a:prstGeom prst="rect">
            <a:avLst/>
          </a:prstGeom>
          <a:noFill/>
          <a:ln w="76200" cap="flat" cmpd="sng">
            <a:solidFill>
              <a:srgbClr val="0B87A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Modeling</a:t>
            </a:r>
            <a:endParaRPr sz="1800" dirty="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979" name="Google Shape;3979;p29"/>
          <p:cNvSpPr/>
          <p:nvPr/>
        </p:nvSpPr>
        <p:spPr>
          <a:xfrm>
            <a:off x="3107050" y="2266953"/>
            <a:ext cx="1562700" cy="1538700"/>
          </a:xfrm>
          <a:prstGeom prst="rect">
            <a:avLst/>
          </a:prstGeom>
          <a:noFill/>
          <a:ln w="76200" cap="flat" cmpd="sng">
            <a:solidFill>
              <a:srgbClr val="80BF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EDA &amp; </a:t>
            </a:r>
            <a:r>
              <a:rPr lang="en" sz="18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Feature Engineering</a:t>
            </a:r>
            <a:endParaRPr sz="1800" dirty="0">
              <a:solidFill>
                <a:srgbClr val="003B55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cxnSp>
        <p:nvCxnSpPr>
          <p:cNvPr id="3980" name="Google Shape;3980;p29"/>
          <p:cNvCxnSpPr>
            <a:stCxn id="3977" idx="3"/>
            <a:endCxn id="3979" idx="1"/>
          </p:cNvCxnSpPr>
          <p:nvPr/>
        </p:nvCxnSpPr>
        <p:spPr>
          <a:xfrm>
            <a:off x="2426500" y="3036300"/>
            <a:ext cx="680700" cy="0"/>
          </a:xfrm>
          <a:prstGeom prst="straightConnector1">
            <a:avLst/>
          </a:prstGeom>
          <a:noFill/>
          <a:ln w="38100" cap="flat" cmpd="sng">
            <a:solidFill>
              <a:srgbClr val="D3EBD5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3981" name="Google Shape;3981;p29"/>
          <p:cNvCxnSpPr>
            <a:stCxn id="3979" idx="3"/>
            <a:endCxn id="3978" idx="1"/>
          </p:cNvCxnSpPr>
          <p:nvPr/>
        </p:nvCxnSpPr>
        <p:spPr>
          <a:xfrm>
            <a:off x="4669750" y="3036303"/>
            <a:ext cx="680700" cy="0"/>
          </a:xfrm>
          <a:prstGeom prst="straightConnector1">
            <a:avLst/>
          </a:prstGeom>
          <a:noFill/>
          <a:ln w="38100" cap="flat" cmpd="sng">
            <a:solidFill>
              <a:srgbClr val="80BFB7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3982" name="Google Shape;3982;p2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7" name="Google Shape;3987;p30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COLLECTION</a:t>
            </a:r>
            <a:endParaRPr dirty="0"/>
          </a:p>
        </p:txBody>
      </p:sp>
      <p:sp>
        <p:nvSpPr>
          <p:cNvPr id="3994" name="Google Shape;3994;p3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" name="Google Shape;3965;p28">
            <a:extLst>
              <a:ext uri="{FF2B5EF4-FFF2-40B4-BE49-F238E27FC236}">
                <a16:creationId xmlns:a16="http://schemas.microsoft.com/office/drawing/2014/main" id="{6241DC2E-5D79-8E44-8A89-63CE1D06198C}"/>
              </a:ext>
            </a:extLst>
          </p:cNvPr>
          <p:cNvSpPr txBox="1">
            <a:spLocks/>
          </p:cNvSpPr>
          <p:nvPr/>
        </p:nvSpPr>
        <p:spPr>
          <a:xfrm>
            <a:off x="718300" y="1635264"/>
            <a:ext cx="46293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US" sz="4000" dirty="0">
                <a:solidFill>
                  <a:srgbClr val="003B55"/>
                </a:solidFill>
                <a:highlight>
                  <a:srgbClr val="D3EBD5"/>
                </a:highlight>
              </a:rPr>
              <a:t>320,000+  plays</a:t>
            </a:r>
          </a:p>
        </p:txBody>
      </p:sp>
      <p:sp>
        <p:nvSpPr>
          <p:cNvPr id="23" name="Google Shape;3966;p28">
            <a:extLst>
              <a:ext uri="{FF2B5EF4-FFF2-40B4-BE49-F238E27FC236}">
                <a16:creationId xmlns:a16="http://schemas.microsoft.com/office/drawing/2014/main" id="{6F943050-9B68-DB41-BC89-BB159E0EB90A}"/>
              </a:ext>
            </a:extLst>
          </p:cNvPr>
          <p:cNvSpPr txBox="1">
            <a:spLocks/>
          </p:cNvSpPr>
          <p:nvPr/>
        </p:nvSpPr>
        <p:spPr>
          <a:xfrm>
            <a:off x="718300" y="2236502"/>
            <a:ext cx="46293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None/>
            </a:pPr>
            <a:r>
              <a:rPr lang="en-US" sz="2200" dirty="0"/>
              <a:t>From 2009 Week 1 to 2018 Week 15 </a:t>
            </a:r>
          </a:p>
        </p:txBody>
      </p:sp>
      <p:sp>
        <p:nvSpPr>
          <p:cNvPr id="24" name="Google Shape;3967;p28">
            <a:extLst>
              <a:ext uri="{FF2B5EF4-FFF2-40B4-BE49-F238E27FC236}">
                <a16:creationId xmlns:a16="http://schemas.microsoft.com/office/drawing/2014/main" id="{570700F1-AA9D-BD4D-9E04-E0C92D6A6740}"/>
              </a:ext>
            </a:extLst>
          </p:cNvPr>
          <p:cNvSpPr txBox="1">
            <a:spLocks/>
          </p:cNvSpPr>
          <p:nvPr/>
        </p:nvSpPr>
        <p:spPr>
          <a:xfrm>
            <a:off x="718300" y="3898899"/>
            <a:ext cx="46293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" sz="4000" dirty="0">
                <a:solidFill>
                  <a:srgbClr val="003B55"/>
                </a:solidFill>
                <a:highlight>
                  <a:srgbClr val="0B87A1"/>
                </a:highlight>
              </a:rPr>
              <a:t>57.8%</a:t>
            </a:r>
          </a:p>
        </p:txBody>
      </p:sp>
      <p:sp>
        <p:nvSpPr>
          <p:cNvPr id="25" name="Google Shape;3968;p28">
            <a:extLst>
              <a:ext uri="{FF2B5EF4-FFF2-40B4-BE49-F238E27FC236}">
                <a16:creationId xmlns:a16="http://schemas.microsoft.com/office/drawing/2014/main" id="{790CB2E9-A8E0-3A4B-9E49-02D4C0CEE866}"/>
              </a:ext>
            </a:extLst>
          </p:cNvPr>
          <p:cNvSpPr txBox="1">
            <a:spLocks/>
          </p:cNvSpPr>
          <p:nvPr/>
        </p:nvSpPr>
        <p:spPr>
          <a:xfrm>
            <a:off x="718300" y="4487702"/>
            <a:ext cx="46293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Font typeface="Titillium Web Light"/>
              <a:buNone/>
            </a:pPr>
            <a:r>
              <a:rPr lang="en-US" sz="2200" dirty="0"/>
              <a:t>Baseline accuracy score</a:t>
            </a:r>
          </a:p>
        </p:txBody>
      </p:sp>
      <p:sp>
        <p:nvSpPr>
          <p:cNvPr id="26" name="Google Shape;3969;p28">
            <a:extLst>
              <a:ext uri="{FF2B5EF4-FFF2-40B4-BE49-F238E27FC236}">
                <a16:creationId xmlns:a16="http://schemas.microsoft.com/office/drawing/2014/main" id="{E7AC3AD0-8ECC-5245-BB32-5A6ADA58CA94}"/>
              </a:ext>
            </a:extLst>
          </p:cNvPr>
          <p:cNvSpPr txBox="1">
            <a:spLocks/>
          </p:cNvSpPr>
          <p:nvPr/>
        </p:nvSpPr>
        <p:spPr>
          <a:xfrm>
            <a:off x="718300" y="2747837"/>
            <a:ext cx="532638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 b="0" i="0" u="none" strike="noStrike" cap="none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r>
              <a:rPr lang="en-US" sz="4000" dirty="0">
                <a:solidFill>
                  <a:srgbClr val="003B55"/>
                </a:solidFill>
                <a:highlight>
                  <a:srgbClr val="80BFB7"/>
                </a:highlight>
              </a:rPr>
              <a:t>2500+ forecasts</a:t>
            </a:r>
          </a:p>
        </p:txBody>
      </p:sp>
      <p:sp>
        <p:nvSpPr>
          <p:cNvPr id="27" name="Google Shape;3970;p28">
            <a:extLst>
              <a:ext uri="{FF2B5EF4-FFF2-40B4-BE49-F238E27FC236}">
                <a16:creationId xmlns:a16="http://schemas.microsoft.com/office/drawing/2014/main" id="{9093A860-5AE5-7C44-91EC-7993F0CF3830}"/>
              </a:ext>
            </a:extLst>
          </p:cNvPr>
          <p:cNvSpPr txBox="1">
            <a:spLocks/>
          </p:cNvSpPr>
          <p:nvPr/>
        </p:nvSpPr>
        <p:spPr>
          <a:xfrm>
            <a:off x="718300" y="3387564"/>
            <a:ext cx="46293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Font typeface="Titillium Web Light"/>
              <a:buNone/>
            </a:pPr>
            <a:r>
              <a:rPr lang="en-US" sz="2200" dirty="0"/>
              <a:t>One for each game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EXPLORATORY DATA ANALYSIS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19E1AE-9629-5349-844B-3DE5FC74D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99" y="2625690"/>
            <a:ext cx="6364941" cy="2256661"/>
          </a:xfrm>
          <a:prstGeom prst="rect">
            <a:avLst/>
          </a:prstGeom>
        </p:spPr>
      </p:pic>
      <p:sp>
        <p:nvSpPr>
          <p:cNvPr id="8" name="Google Shape;3871;p18">
            <a:extLst>
              <a:ext uri="{FF2B5EF4-FFF2-40B4-BE49-F238E27FC236}">
                <a16:creationId xmlns:a16="http://schemas.microsoft.com/office/drawing/2014/main" id="{3D16CA2B-69F8-694A-9833-4F65F47383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8299" y="1733551"/>
            <a:ext cx="6761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2000" dirty="0"/>
              <a:t>NFL Runs are most popular in Q1, decline in Q2, pick back up again in Q3, and decline again in Q4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855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EXPLORATORY DATA ANALYSIS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8" name="Google Shape;3871;p18">
            <a:extLst>
              <a:ext uri="{FF2B5EF4-FFF2-40B4-BE49-F238E27FC236}">
                <a16:creationId xmlns:a16="http://schemas.microsoft.com/office/drawing/2014/main" id="{3D16CA2B-69F8-694A-9833-4F65F47383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8299" y="1733551"/>
            <a:ext cx="6614829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2000" dirty="0"/>
              <a:t>NFL Runs are most popular on 1</a:t>
            </a:r>
            <a:r>
              <a:rPr lang="en" sz="2000" baseline="30000" dirty="0"/>
              <a:t>st</a:t>
            </a:r>
            <a:r>
              <a:rPr lang="en" sz="2000" dirty="0"/>
              <a:t> Down, Passes are most popular on 3</a:t>
            </a:r>
            <a:r>
              <a:rPr lang="en" sz="2000" baseline="30000" dirty="0"/>
              <a:t>rd</a:t>
            </a:r>
            <a:r>
              <a:rPr lang="en" sz="2000" dirty="0"/>
              <a:t> Down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B9A808-0D84-8442-A6A1-C00CE8E08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99" y="2631006"/>
            <a:ext cx="6322581" cy="251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538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EXPLORATORY DATA ANALYSIS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C38C8D49-CE72-3F4B-9F40-CA95B2C0B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" y="2320675"/>
            <a:ext cx="7315200" cy="2708733"/>
          </a:xfrm>
          <a:prstGeom prst="rect">
            <a:avLst/>
          </a:prstGeom>
        </p:spPr>
      </p:pic>
      <p:sp>
        <p:nvSpPr>
          <p:cNvPr id="8" name="Google Shape;3871;p18">
            <a:extLst>
              <a:ext uri="{FF2B5EF4-FFF2-40B4-BE49-F238E27FC236}">
                <a16:creationId xmlns:a16="http://schemas.microsoft.com/office/drawing/2014/main" id="{60FA5D3C-2EFA-1245-94F2-6258AC484F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8300" y="1596775"/>
            <a:ext cx="684836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No matter the score, all teams pass more at the end of Q2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Winning teams pass much less than losing / tied teams</a:t>
            </a:r>
          </a:p>
        </p:txBody>
      </p:sp>
    </p:spTree>
    <p:extLst>
      <p:ext uri="{BB962C8B-B14F-4D97-AF65-F5344CB8AC3E}">
        <p14:creationId xmlns:p14="http://schemas.microsoft.com/office/powerpoint/2010/main" val="1260703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2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 ENGINEERING</a:t>
            </a:r>
            <a:endParaRPr dirty="0"/>
          </a:p>
        </p:txBody>
      </p:sp>
      <p:sp>
        <p:nvSpPr>
          <p:cNvPr id="3909" name="Google Shape;3909;p2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" name="Google Shape;3871;p18">
            <a:extLst>
              <a:ext uri="{FF2B5EF4-FFF2-40B4-BE49-F238E27FC236}">
                <a16:creationId xmlns:a16="http://schemas.microsoft.com/office/drawing/2014/main" id="{60FA5D3C-2EFA-1245-94F2-6258AC484F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18300" y="1596775"/>
            <a:ext cx="6614829" cy="31234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Precipitation – binary variable</a:t>
            </a:r>
          </a:p>
          <a:p>
            <a:pPr marL="127000" indent="0"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Tendencies – rolling average of past 5 play calls for that team in that game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Interaction Terms for Distance &amp; Down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Short &lt; 4 yards to go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Medium between 4 and 7 yards to go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Long &gt; 7 yards to go</a:t>
            </a:r>
          </a:p>
        </p:txBody>
      </p:sp>
    </p:spTree>
    <p:extLst>
      <p:ext uri="{BB962C8B-B14F-4D97-AF65-F5344CB8AC3E}">
        <p14:creationId xmlns:p14="http://schemas.microsoft.com/office/powerpoint/2010/main" val="3771256780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505</Words>
  <Application>Microsoft Macintosh PowerPoint</Application>
  <PresentationFormat>On-screen Show (16:9)</PresentationFormat>
  <Paragraphs>121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Dosis Light</vt:lpstr>
      <vt:lpstr>Titillium Web Light</vt:lpstr>
      <vt:lpstr>Arial</vt:lpstr>
      <vt:lpstr>Mowbray template</vt:lpstr>
      <vt:lpstr>ANTICIPATING YOUR OPPONENT’S NEXT MOVE . PREDICTING PASS VS. RUN IN THE NFL    COLLEEN KENNEY GENERAL ASSEMBLY 2019</vt:lpstr>
      <vt:lpstr>BACKGROUND</vt:lpstr>
      <vt:lpstr>PROBLEM STATEMENT</vt:lpstr>
      <vt:lpstr>APPROACH</vt:lpstr>
      <vt:lpstr>DATA COLLECTION</vt:lpstr>
      <vt:lpstr>EXPLORATORY DATA ANALYSIS</vt:lpstr>
      <vt:lpstr>EXPLORATORY DATA ANALYSIS</vt:lpstr>
      <vt:lpstr>EXPLORATORY DATA ANALYSIS</vt:lpstr>
      <vt:lpstr>FEATURE ENGINEERING</vt:lpstr>
      <vt:lpstr>MODELING</vt:lpstr>
      <vt:lpstr>ACCURACY RATES – 57.8% Baseline</vt:lpstr>
      <vt:lpstr>FEATURE IMPORTANCES</vt:lpstr>
      <vt:lpstr>CONFUSION MATRIX</vt:lpstr>
      <vt:lpstr>SITUATIONAL ACCURACY</vt:lpstr>
      <vt:lpstr>FLASK APP</vt:lpstr>
      <vt:lpstr>CONCLUSIONS &amp; NEXT STEPS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SPORT ARE WE TALKING? . USING NLP &amp; CLASSIFICATION TO DIFFERENTIATE BETWEEN R/NFL &amp; R/NBA    COLLEEN KENNEY GENERAL ASSEMBLY 2019</dc:title>
  <cp:lastModifiedBy>Colleen Kenney</cp:lastModifiedBy>
  <cp:revision>20</cp:revision>
  <dcterms:modified xsi:type="dcterms:W3CDTF">2019-08-27T13:59:55Z</dcterms:modified>
</cp:coreProperties>
</file>